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2202" y="-28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FEC0E5-CD7F-428B-865F-27F308063A7F}" type="datetimeFigureOut">
              <a:rPr lang="en-GB" smtClean="0"/>
              <a:t>01/04/2020</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554C02-4FB4-4B87-9D10-BC4400A07B00}" type="slidenum">
              <a:rPr lang="en-GB" smtClean="0"/>
              <a:t>‹#›</a:t>
            </a:fld>
            <a:endParaRPr lang="en-GB"/>
          </a:p>
        </p:txBody>
      </p:sp>
    </p:spTree>
    <p:extLst>
      <p:ext uri="{BB962C8B-B14F-4D97-AF65-F5344CB8AC3E}">
        <p14:creationId xmlns:p14="http://schemas.microsoft.com/office/powerpoint/2010/main" val="1456579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316523" y="1828800"/>
            <a:ext cx="6172200" cy="24384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4E058D0-4269-458B-942C-B308FD79EB46}" type="datetime1">
              <a:rPr lang="en-US" smtClean="0"/>
              <a:t>4/1/2020</a:t>
            </a:fld>
            <a:endParaRPr lang="en-US"/>
          </a:p>
        </p:txBody>
      </p:sp>
      <p:sp>
        <p:nvSpPr>
          <p:cNvPr id="17" name="Footer Placeholder 16"/>
          <p:cNvSpPr>
            <a:spLocks noGrp="1"/>
          </p:cNvSpPr>
          <p:nvPr>
            <p:ph type="ftr" sz="quarter" idx="11"/>
          </p:nvPr>
        </p:nvSpPr>
        <p:spPr/>
        <p:txBody>
          <a:bodyPr/>
          <a:lstStyle/>
          <a:p>
            <a:r>
              <a:rPr lang="en-US" smtClean="0"/>
              <a:t>Dr Amina Muazzam</a:t>
            </a:r>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028700" y="4442264"/>
            <a:ext cx="4800600" cy="23368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F9A22E-4B40-4451-B898-3EF8DF436747}"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AED3CE-2D19-472B-B944-ED72E0065F51}"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25B06B-8A1C-4952-A3B9-0DEA330D5125}"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00150" y="812800"/>
            <a:ext cx="5314950" cy="24384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00150" y="3343715"/>
            <a:ext cx="5314950" cy="2012949"/>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190847E-3A01-43E4-8CA2-D3C96F29FE6E}"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a:xfrm>
            <a:off x="5943600" y="8555568"/>
            <a:ext cx="571500" cy="486833"/>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342900" y="2133601"/>
            <a:ext cx="3028950" cy="6034617"/>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486150" y="2133601"/>
            <a:ext cx="3028950" cy="6034617"/>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9B8A5C-B3DF-44E2-A917-735ABA0B2E49}" type="datetime1">
              <a:rPr lang="en-US" smtClean="0"/>
              <a:t>4/1/2020</a:t>
            </a:fld>
            <a:endParaRPr lang="en-US"/>
          </a:p>
        </p:txBody>
      </p:sp>
      <p:sp>
        <p:nvSpPr>
          <p:cNvPr id="6" name="Footer Placeholder 5"/>
          <p:cNvSpPr>
            <a:spLocks noGrp="1"/>
          </p:cNvSpPr>
          <p:nvPr>
            <p:ph type="ftr" sz="quarter" idx="11"/>
          </p:nvPr>
        </p:nvSpPr>
        <p:spPr/>
        <p:txBody>
          <a:bodyPr/>
          <a:lstStyle/>
          <a:p>
            <a:r>
              <a:rPr lang="en-US" smtClean="0"/>
              <a:t>Dr Amina Muazzam</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6172200" cy="1524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42900" y="2046817"/>
            <a:ext cx="3030141" cy="1001183"/>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83769" y="2046817"/>
            <a:ext cx="3031331" cy="1001183"/>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42900" y="3149601"/>
            <a:ext cx="3030141" cy="5018617"/>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483769" y="3149601"/>
            <a:ext cx="3031331" cy="5018617"/>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BCA7FF1-C17C-4A91-B5D8-09D7E45C453F}" type="datetime1">
              <a:rPr lang="en-US" smtClean="0"/>
              <a:t>4/1/2020</a:t>
            </a:fld>
            <a:endParaRPr lang="en-US"/>
          </a:p>
        </p:txBody>
      </p:sp>
      <p:sp>
        <p:nvSpPr>
          <p:cNvPr id="8" name="Footer Placeholder 7"/>
          <p:cNvSpPr>
            <a:spLocks noGrp="1"/>
          </p:cNvSpPr>
          <p:nvPr>
            <p:ph type="ftr" sz="quarter" idx="11"/>
          </p:nvPr>
        </p:nvSpPr>
        <p:spPr/>
        <p:txBody>
          <a:bodyPr/>
          <a:lstStyle/>
          <a:p>
            <a:r>
              <a:rPr lang="en-US" smtClean="0"/>
              <a:t>Dr Amina Muazzam</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0736F53-10A9-47B2-A44C-7505AF353CA2}" type="datetime1">
              <a:rPr lang="en-US" smtClean="0"/>
              <a:t>4/1/2020</a:t>
            </a:fld>
            <a:endParaRPr lang="en-US"/>
          </a:p>
        </p:txBody>
      </p:sp>
      <p:sp>
        <p:nvSpPr>
          <p:cNvPr id="4" name="Footer Placeholder 3"/>
          <p:cNvSpPr>
            <a:spLocks noGrp="1"/>
          </p:cNvSpPr>
          <p:nvPr>
            <p:ph type="ftr" sz="quarter" idx="11"/>
          </p:nvPr>
        </p:nvSpPr>
        <p:spPr/>
        <p:txBody>
          <a:bodyPr/>
          <a:lstStyle/>
          <a:p>
            <a:r>
              <a:rPr lang="en-US" smtClean="0"/>
              <a:t>Dr Amina Muazzam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B8AFED-F642-4973-9FFC-551271D23333}" type="datetime1">
              <a:rPr lang="en-US" smtClean="0"/>
              <a:t>4/1/2020</a:t>
            </a:fld>
            <a:endParaRPr lang="en-US"/>
          </a:p>
        </p:txBody>
      </p:sp>
      <p:sp>
        <p:nvSpPr>
          <p:cNvPr id="3" name="Footer Placeholder 2"/>
          <p:cNvSpPr>
            <a:spLocks noGrp="1"/>
          </p:cNvSpPr>
          <p:nvPr>
            <p:ph type="ftr" sz="quarter" idx="11"/>
          </p:nvPr>
        </p:nvSpPr>
        <p:spPr/>
        <p:txBody>
          <a:bodyPr/>
          <a:lstStyle/>
          <a:p>
            <a:r>
              <a:rPr lang="en-US" smtClean="0"/>
              <a:t>Dr Amina Muazzam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42900" y="2032001"/>
            <a:ext cx="2256235" cy="6136217"/>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681287" y="364067"/>
            <a:ext cx="3833813" cy="7804151"/>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346C04-A293-49C9-A227-FE8F1D9C41A6}" type="datetime1">
              <a:rPr lang="en-US" smtClean="0"/>
              <a:t>4/1/2020</a:t>
            </a:fld>
            <a:endParaRPr lang="en-US"/>
          </a:p>
        </p:txBody>
      </p:sp>
      <p:sp>
        <p:nvSpPr>
          <p:cNvPr id="6" name="Footer Placeholder 5"/>
          <p:cNvSpPr>
            <a:spLocks noGrp="1"/>
          </p:cNvSpPr>
          <p:nvPr>
            <p:ph type="ftr" sz="quarter" idx="11"/>
          </p:nvPr>
        </p:nvSpPr>
        <p:spPr/>
        <p:txBody>
          <a:bodyPr/>
          <a:lstStyle/>
          <a:p>
            <a:r>
              <a:rPr lang="en-US" smtClean="0"/>
              <a:t>Dr Amina Muazzam</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812800"/>
            <a:ext cx="4114800" cy="696384"/>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371600" y="2442633"/>
            <a:ext cx="4114800" cy="52832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371600" y="1555716"/>
            <a:ext cx="4114800" cy="707136"/>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2770ED0-124D-4B13-9ADD-9E7D40DE4C2E}" type="datetime1">
              <a:rPr lang="en-US" smtClean="0"/>
              <a:t>4/1/2020</a:t>
            </a:fld>
            <a:endParaRPr lang="en-US"/>
          </a:p>
        </p:txBody>
      </p:sp>
      <p:sp>
        <p:nvSpPr>
          <p:cNvPr id="6" name="Footer Placeholder 5"/>
          <p:cNvSpPr>
            <a:spLocks noGrp="1"/>
          </p:cNvSpPr>
          <p:nvPr>
            <p:ph type="ftr" sz="quarter" idx="11"/>
          </p:nvPr>
        </p:nvSpPr>
        <p:spPr/>
        <p:txBody>
          <a:bodyPr/>
          <a:lstStyle/>
          <a:p>
            <a:r>
              <a:rPr lang="en-US" smtClean="0"/>
              <a:t>Dr Amina Muazzam</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42900" y="366184"/>
            <a:ext cx="6172200" cy="1524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42900" y="2133600"/>
            <a:ext cx="6172200" cy="62788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342900" y="8555568"/>
            <a:ext cx="1600200" cy="486833"/>
          </a:xfrm>
          <a:prstGeom prst="rect">
            <a:avLst/>
          </a:prstGeom>
        </p:spPr>
        <p:txBody>
          <a:bodyPr vert="horz" anchor="b"/>
          <a:lstStyle>
            <a:lvl1pPr algn="l" eaLnBrk="1" latinLnBrk="0" hangingPunct="1">
              <a:defRPr kumimoji="0" sz="1200">
                <a:solidFill>
                  <a:schemeClr val="tx1">
                    <a:shade val="50000"/>
                  </a:schemeClr>
                </a:solidFill>
              </a:defRPr>
            </a:lvl1pPr>
          </a:lstStyle>
          <a:p>
            <a:fld id="{6CA3FEE4-4F93-437F-91CF-FBD327ECBE01}" type="datetime1">
              <a:rPr lang="en-US" smtClean="0"/>
              <a:t>4/1/2020</a:t>
            </a:fld>
            <a:endParaRPr lang="en-US"/>
          </a:p>
        </p:txBody>
      </p:sp>
      <p:sp>
        <p:nvSpPr>
          <p:cNvPr id="3" name="Footer Placeholder 2"/>
          <p:cNvSpPr>
            <a:spLocks noGrp="1"/>
          </p:cNvSpPr>
          <p:nvPr>
            <p:ph type="ftr" sz="quarter" idx="3"/>
          </p:nvPr>
        </p:nvSpPr>
        <p:spPr>
          <a:xfrm>
            <a:off x="2343150" y="8555568"/>
            <a:ext cx="2171700" cy="486833"/>
          </a:xfrm>
          <a:prstGeom prst="rect">
            <a:avLst/>
          </a:prstGeom>
        </p:spPr>
        <p:txBody>
          <a:bodyPr vert="horz" anchor="b"/>
          <a:lstStyle>
            <a:lvl1pPr algn="ctr" eaLnBrk="1" latinLnBrk="0" hangingPunct="1">
              <a:defRPr kumimoji="0" sz="1200">
                <a:solidFill>
                  <a:schemeClr val="tx1">
                    <a:shade val="50000"/>
                  </a:schemeClr>
                </a:solidFill>
              </a:defRPr>
            </a:lvl1pPr>
          </a:lstStyle>
          <a:p>
            <a:r>
              <a:rPr lang="en-US" smtClean="0"/>
              <a:t>Dr Amina Muazzam</a:t>
            </a:r>
            <a:endParaRPr lang="en-US"/>
          </a:p>
        </p:txBody>
      </p:sp>
      <p:sp>
        <p:nvSpPr>
          <p:cNvPr id="23" name="Slide Number Placeholder 22"/>
          <p:cNvSpPr>
            <a:spLocks noGrp="1"/>
          </p:cNvSpPr>
          <p:nvPr>
            <p:ph type="sldNum" sz="quarter" idx="4"/>
          </p:nvPr>
        </p:nvSpPr>
        <p:spPr>
          <a:xfrm>
            <a:off x="5943600" y="8555568"/>
            <a:ext cx="571500" cy="486833"/>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581400"/>
            <a:ext cx="6172200" cy="2438400"/>
          </a:xfrm>
        </p:spPr>
        <p:txBody>
          <a:bodyPr>
            <a:normAutofit fontScale="90000"/>
          </a:bodyPr>
          <a:lstStyle/>
          <a:p>
            <a:pPr algn="l"/>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solidFill>
                  <a:schemeClr val="bg1"/>
                </a:solidFill>
                <a:latin typeface="Times New Roman" pitchFamily="18" charset="0"/>
                <a:cs typeface="Times New Roman" pitchFamily="18" charset="0"/>
              </a:rPr>
              <a:t>INTRODUCTION TO POSITIVE PSYCHOLOGY AND UNDERSTANDING OF POSITIVE TRAITS</a:t>
            </a:r>
            <a:r>
              <a:rPr lang="en-US" dirty="0">
                <a:solidFill>
                  <a:schemeClr val="bg1"/>
                </a:solidFill>
                <a:latin typeface="Times New Roman" pitchFamily="18" charset="0"/>
                <a:cs typeface="Times New Roman" pitchFamily="18" charset="0"/>
              </a:rPr>
              <a:t/>
            </a:r>
            <a:br>
              <a:rPr lang="en-US" dirty="0">
                <a:solidFill>
                  <a:schemeClr val="bg1"/>
                </a:solidFill>
                <a:latin typeface="Times New Roman" pitchFamily="18" charset="0"/>
                <a:cs typeface="Times New Roman" pitchFamily="18" charset="0"/>
              </a:rPr>
            </a:br>
            <a:endParaRPr lang="en-US" dirty="0">
              <a:solidFill>
                <a:schemeClr val="bg1"/>
              </a:solidFill>
              <a:latin typeface="Times New Roman" pitchFamily="18" charset="0"/>
              <a:cs typeface="Times New Roman" pitchFamily="18" charset="0"/>
            </a:endParaRPr>
          </a:p>
        </p:txBody>
      </p:sp>
      <p:sp>
        <p:nvSpPr>
          <p:cNvPr id="3" name="Subtitle 2"/>
          <p:cNvSpPr>
            <a:spLocks noGrp="1"/>
          </p:cNvSpPr>
          <p:nvPr>
            <p:ph type="subTitle" idx="1"/>
          </p:nvPr>
        </p:nvSpPr>
        <p:spPr>
          <a:xfrm>
            <a:off x="1028700" y="6019800"/>
            <a:ext cx="4800600" cy="759264"/>
          </a:xfrm>
        </p:spPr>
        <p:txBody>
          <a:bodyPr>
            <a:normAutofit fontScale="85000" lnSpcReduction="20000"/>
          </a:bodyPr>
          <a:lstStyle/>
          <a:p>
            <a:r>
              <a:rPr lang="en-US" dirty="0" err="1" smtClean="0">
                <a:solidFill>
                  <a:schemeClr val="bg1"/>
                </a:solidFill>
              </a:rPr>
              <a:t>Dr</a:t>
            </a:r>
            <a:r>
              <a:rPr lang="en-US" dirty="0" smtClean="0">
                <a:solidFill>
                  <a:schemeClr val="bg1"/>
                </a:solidFill>
              </a:rPr>
              <a:t> </a:t>
            </a:r>
            <a:r>
              <a:rPr lang="en-US" dirty="0" err="1" smtClean="0">
                <a:solidFill>
                  <a:schemeClr val="bg1"/>
                </a:solidFill>
              </a:rPr>
              <a:t>Amina</a:t>
            </a:r>
            <a:r>
              <a:rPr lang="en-US" dirty="0" smtClean="0">
                <a:solidFill>
                  <a:schemeClr val="bg1"/>
                </a:solidFill>
              </a:rPr>
              <a:t> </a:t>
            </a:r>
            <a:r>
              <a:rPr lang="en-US" dirty="0" err="1" smtClean="0">
                <a:solidFill>
                  <a:schemeClr val="bg1"/>
                </a:solidFill>
              </a:rPr>
              <a:t>Muazzam</a:t>
            </a:r>
            <a:endParaRPr lang="en-US" dirty="0" smtClean="0">
              <a:solidFill>
                <a:schemeClr val="bg1"/>
              </a:solidFill>
            </a:endParaRPr>
          </a:p>
          <a:p>
            <a:r>
              <a:rPr lang="en-US" dirty="0" smtClean="0">
                <a:solidFill>
                  <a:schemeClr val="bg1"/>
                </a:solidFill>
              </a:rPr>
              <a:t>LCWU</a:t>
            </a:r>
            <a:endParaRPr lang="en-US" dirty="0">
              <a:solidFill>
                <a:schemeClr val="bg1"/>
              </a:solidFill>
            </a:endParaRPr>
          </a:p>
        </p:txBody>
      </p:sp>
      <p:sp>
        <p:nvSpPr>
          <p:cNvPr id="4" name="Date Placeholder 3"/>
          <p:cNvSpPr>
            <a:spLocks noGrp="1"/>
          </p:cNvSpPr>
          <p:nvPr>
            <p:ph type="dt" sz="half" idx="10"/>
          </p:nvPr>
        </p:nvSpPr>
        <p:spPr/>
        <p:txBody>
          <a:bodyPr/>
          <a:lstStyle/>
          <a:p>
            <a:fld id="{9B707526-92CE-445F-B890-BE97DA285C75}"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13944055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3600" dirty="0" smtClean="0">
                <a:solidFill>
                  <a:schemeClr val="bg1"/>
                </a:solidFill>
                <a:latin typeface="Times New Roman" pitchFamily="18" charset="0"/>
                <a:cs typeface="Times New Roman" pitchFamily="18" charset="0"/>
              </a:rPr>
              <a:t>INTEGRITY:</a:t>
            </a:r>
            <a:endParaRPr lang="en-US" sz="3600"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676400"/>
            <a:ext cx="6210300" cy="6736080"/>
          </a:xfrm>
        </p:spPr>
        <p:txBody>
          <a:bodyPr>
            <a:normAutofit lnSpcReduction="10000"/>
          </a:bodyPr>
          <a:lstStyle/>
          <a:p>
            <a:pPr marL="137160" indent="0">
              <a:buNone/>
            </a:pPr>
            <a:r>
              <a:rPr lang="en-US" dirty="0">
                <a:solidFill>
                  <a:schemeClr val="bg1"/>
                </a:solidFill>
                <a:latin typeface="Times New Roman" pitchFamily="18" charset="0"/>
                <a:cs typeface="Times New Roman" pitchFamily="18" charset="0"/>
              </a:rPr>
              <a:t>The word integrity comes from the Latin </a:t>
            </a:r>
            <a:r>
              <a:rPr lang="en-US" dirty="0" err="1">
                <a:solidFill>
                  <a:schemeClr val="bg1"/>
                </a:solidFill>
                <a:latin typeface="Times New Roman" pitchFamily="18" charset="0"/>
                <a:cs typeface="Times New Roman" pitchFamily="18" charset="0"/>
              </a:rPr>
              <a:t>integritas</a:t>
            </a:r>
            <a:r>
              <a:rPr lang="en-US" dirty="0">
                <a:solidFill>
                  <a:schemeClr val="bg1"/>
                </a:solidFill>
                <a:latin typeface="Times New Roman" pitchFamily="18" charset="0"/>
                <a:cs typeface="Times New Roman" pitchFamily="18" charset="0"/>
              </a:rPr>
              <a:t>, meaning wholeness. To summarize, integrity goes beyond speaking the truth to include taking responsibility for how one thinks and feels and what one does.  It includes the genuine presentation of oneself to others (being sincere) as well as the internal sense that one is a morally coherent being. The opposites of integrity are clearly negative: deceitfulness and insincerity. Integrity is a lot like being pregnant. Either you're pregnant, or you aren't. There's no middle ground. It's the same with integrity. Either you're behaving with integrity, or you're not. </a:t>
            </a:r>
          </a:p>
          <a:p>
            <a:pPr marL="137160" indent="0">
              <a:buNone/>
            </a:pPr>
            <a:endParaRPr lang="en-US" dirty="0"/>
          </a:p>
        </p:txBody>
      </p:sp>
      <p:sp>
        <p:nvSpPr>
          <p:cNvPr id="4" name="Date Placeholder 3"/>
          <p:cNvSpPr>
            <a:spLocks noGrp="1"/>
          </p:cNvSpPr>
          <p:nvPr>
            <p:ph type="dt" sz="half" idx="10"/>
          </p:nvPr>
        </p:nvSpPr>
        <p:spPr/>
        <p:txBody>
          <a:bodyPr/>
          <a:lstStyle/>
          <a:p>
            <a:fld id="{AC01FBEF-37A2-4FE9-9686-6BF37A0FD51F}"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9322356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dirty="0" smtClean="0">
                <a:solidFill>
                  <a:schemeClr val="bg1"/>
                </a:solidFill>
                <a:effectLst/>
                <a:latin typeface="Times New Roman" pitchFamily="18" charset="0"/>
                <a:cs typeface="Times New Roman" pitchFamily="18" charset="0"/>
              </a:rPr>
              <a:t>Benefits of Integrity:</a:t>
            </a:r>
            <a:r>
              <a:rPr lang="en-US" dirty="0">
                <a:effectLst/>
              </a:rPr>
              <a:t/>
            </a:r>
            <a:br>
              <a:rPr lang="en-US" dirty="0">
                <a:effectLst/>
              </a:rPr>
            </a:br>
            <a:endParaRPr lang="en-US" dirty="0"/>
          </a:p>
        </p:txBody>
      </p:sp>
      <p:sp>
        <p:nvSpPr>
          <p:cNvPr id="3" name="Content Placeholder 2"/>
          <p:cNvSpPr>
            <a:spLocks noGrp="1"/>
          </p:cNvSpPr>
          <p:nvPr>
            <p:ph idx="1"/>
          </p:nvPr>
        </p:nvSpPr>
        <p:spPr>
          <a:xfrm>
            <a:off x="304800" y="1524000"/>
            <a:ext cx="6210300" cy="6888480"/>
          </a:xfrm>
        </p:spPr>
        <p:txBody>
          <a:bodyPr>
            <a:noAutofit/>
          </a:bodyPr>
          <a:lstStyle/>
          <a:p>
            <a:pPr lvl="0"/>
            <a:r>
              <a:rPr lang="en-US" sz="2400" dirty="0">
                <a:solidFill>
                  <a:schemeClr val="bg1"/>
                </a:solidFill>
                <a:latin typeface="Times New Roman" pitchFamily="18" charset="0"/>
                <a:cs typeface="Times New Roman" pitchFamily="18" charset="0"/>
              </a:rPr>
              <a:t>The "knowing yourself" component of integrity is adaptive because it allows us to modify our behavior so that we are more effective and positive in our lives. </a:t>
            </a:r>
          </a:p>
          <a:p>
            <a:pPr lvl="0"/>
            <a:r>
              <a:rPr lang="en-US" sz="2400" dirty="0">
                <a:solidFill>
                  <a:schemeClr val="bg1"/>
                </a:solidFill>
                <a:latin typeface="Times New Roman" pitchFamily="18" charset="0"/>
                <a:cs typeface="Times New Roman" pitchFamily="18" charset="0"/>
              </a:rPr>
              <a:t>Acting with integrity has social benefits.  Research suggests that authentic people are well-liked, and they benefit from social support and the many other positive outcomes associated with enjoying close relationships with others.</a:t>
            </a:r>
          </a:p>
          <a:p>
            <a:pPr lvl="0"/>
            <a:r>
              <a:rPr lang="en-US" sz="2400" dirty="0">
                <a:solidFill>
                  <a:schemeClr val="bg1"/>
                </a:solidFill>
                <a:latin typeface="Times New Roman" pitchFamily="18" charset="0"/>
                <a:cs typeface="Times New Roman" pitchFamily="18" charset="0"/>
              </a:rPr>
              <a:t>Acting with integrity can help you attract and keep your romantic partner.  When individuals are asked to list desired qualities in a romantic partner, honesty almost always is at the top of the list.  We can forgive friends, family members, or spouses many things, but it is particularly difficult to forgive them for misrepresenting who they are. </a:t>
            </a:r>
          </a:p>
          <a:p>
            <a:pPr marL="137160" indent="0">
              <a:buNone/>
            </a:pPr>
            <a:endParaRPr lang="en-US" sz="2400" dirty="0">
              <a:solidFill>
                <a:schemeClr val="bg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124B412-BD1A-4035-B035-EBC05644BBCE}"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829500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Times New Roman" pitchFamily="18" charset="0"/>
                <a:cs typeface="Times New Roman" pitchFamily="18" charset="0"/>
              </a:rPr>
              <a:t>Positive Psychology:</a:t>
            </a:r>
            <a:br>
              <a:rPr lang="en-US" dirty="0" smtClean="0">
                <a:solidFill>
                  <a:schemeClr val="bg1"/>
                </a:solidFill>
                <a:latin typeface="Times New Roman" pitchFamily="18" charset="0"/>
                <a:cs typeface="Times New Roman" pitchFamily="18" charset="0"/>
              </a:rPr>
            </a:br>
            <a:endParaRPr lang="en-US"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solidFill>
                  <a:schemeClr val="bg1"/>
                </a:solidFill>
                <a:latin typeface="Times New Roman" pitchFamily="18" charset="0"/>
                <a:cs typeface="Times New Roman" pitchFamily="18" charset="0"/>
              </a:rPr>
              <a:t>Positive psychology is "the scientific study of what makes life most worth living" or "the scientific study of positive human functioning and flourishing on multiple levels that include the biological, personal, relational, institutional, cultural, and global dimensions of life". Positive psychology is concerned with "the good life", reflection about what holds the greatest value in life – the factors that contribute the most to a well-lived and fulfilling life. Positive psychologists have suggested a number of ways in which individual happiness may be fostered.</a:t>
            </a:r>
          </a:p>
          <a:p>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C85546D0-A176-4A47-8F41-1BE60EBDA2BA}"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3337277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66184"/>
            <a:ext cx="6210300" cy="45719"/>
          </a:xfrm>
        </p:spPr>
        <p:txBody>
          <a:bodyPr>
            <a:normAutofit fontScale="90000"/>
          </a:bodyPr>
          <a:lstStyle/>
          <a:p>
            <a:endParaRPr lang="en-US" dirty="0"/>
          </a:p>
        </p:txBody>
      </p:sp>
      <p:sp>
        <p:nvSpPr>
          <p:cNvPr id="3" name="Content Placeholder 2"/>
          <p:cNvSpPr>
            <a:spLocks noGrp="1"/>
          </p:cNvSpPr>
          <p:nvPr>
            <p:ph idx="1"/>
          </p:nvPr>
        </p:nvSpPr>
        <p:spPr>
          <a:xfrm>
            <a:off x="152400" y="685800"/>
            <a:ext cx="6248400" cy="7620000"/>
          </a:xfrm>
        </p:spPr>
        <p:txBody>
          <a:bodyPr/>
          <a:lstStyle/>
          <a:p>
            <a:pPr marL="137160" indent="0">
              <a:buNone/>
            </a:pPr>
            <a:r>
              <a:rPr lang="en-US" dirty="0">
                <a:solidFill>
                  <a:schemeClr val="bg1"/>
                </a:solidFill>
                <a:latin typeface="Times New Roman" pitchFamily="18" charset="0"/>
                <a:cs typeface="Times New Roman" pitchFamily="18" charset="0"/>
              </a:rPr>
              <a:t>According to Seligman and Peterson, positive psychology is concerned with three issues: </a:t>
            </a:r>
          </a:p>
          <a:p>
            <a:pPr lvl="0"/>
            <a:r>
              <a:rPr lang="en-US" dirty="0">
                <a:solidFill>
                  <a:schemeClr val="bg1"/>
                </a:solidFill>
                <a:latin typeface="Times New Roman" pitchFamily="18" charset="0"/>
                <a:cs typeface="Times New Roman" pitchFamily="18" charset="0"/>
              </a:rPr>
              <a:t>Positive emotions.</a:t>
            </a:r>
          </a:p>
          <a:p>
            <a:pPr lvl="0"/>
            <a:r>
              <a:rPr lang="en-US" dirty="0">
                <a:solidFill>
                  <a:schemeClr val="bg1"/>
                </a:solidFill>
                <a:latin typeface="Times New Roman" pitchFamily="18" charset="0"/>
                <a:cs typeface="Times New Roman" pitchFamily="18" charset="0"/>
              </a:rPr>
              <a:t>Positive individual traits.</a:t>
            </a:r>
          </a:p>
          <a:p>
            <a:r>
              <a:rPr lang="en-US" dirty="0" smtClean="0">
                <a:solidFill>
                  <a:schemeClr val="bg1"/>
                </a:solidFill>
                <a:latin typeface="Times New Roman" pitchFamily="18" charset="0"/>
                <a:cs typeface="Times New Roman" pitchFamily="18" charset="0"/>
              </a:rPr>
              <a:t> </a:t>
            </a:r>
            <a:r>
              <a:rPr lang="en-US" dirty="0">
                <a:solidFill>
                  <a:schemeClr val="bg1"/>
                </a:solidFill>
                <a:latin typeface="Times New Roman" pitchFamily="18" charset="0"/>
                <a:cs typeface="Times New Roman" pitchFamily="18" charset="0"/>
              </a:rPr>
              <a:t>P</a:t>
            </a:r>
            <a:r>
              <a:rPr lang="en-US" dirty="0" smtClean="0">
                <a:solidFill>
                  <a:schemeClr val="bg1"/>
                </a:solidFill>
                <a:latin typeface="Times New Roman" pitchFamily="18" charset="0"/>
                <a:cs typeface="Times New Roman" pitchFamily="18" charset="0"/>
              </a:rPr>
              <a:t>ositive institutions</a:t>
            </a:r>
          </a:p>
          <a:p>
            <a:endParaRPr lang="en-US" dirty="0">
              <a:solidFill>
                <a:schemeClr val="bg1"/>
              </a:solidFill>
              <a:latin typeface="Times New Roman" pitchFamily="18" charset="0"/>
              <a:cs typeface="Times New Roman" pitchFamily="18" charset="0"/>
            </a:endParaRPr>
          </a:p>
          <a:p>
            <a:pPr marL="137160" indent="0">
              <a:buNone/>
            </a:pPr>
            <a:r>
              <a:rPr lang="en-US" dirty="0">
                <a:solidFill>
                  <a:schemeClr val="bg1"/>
                </a:solidFill>
                <a:latin typeface="Times New Roman" pitchFamily="18" charset="0"/>
                <a:cs typeface="Times New Roman" pitchFamily="18" charset="0"/>
              </a:rPr>
              <a:t>Positive individual traits focus on one's strengths and virtues. Finally, positive institutions are based on strengths to better a community of people.</a:t>
            </a:r>
          </a:p>
          <a:p>
            <a:endParaRPr lang="en-US" dirty="0"/>
          </a:p>
        </p:txBody>
      </p:sp>
      <p:sp>
        <p:nvSpPr>
          <p:cNvPr id="4" name="Date Placeholder 3"/>
          <p:cNvSpPr>
            <a:spLocks noGrp="1"/>
          </p:cNvSpPr>
          <p:nvPr>
            <p:ph type="dt" sz="half" idx="10"/>
          </p:nvPr>
        </p:nvSpPr>
        <p:spPr/>
        <p:txBody>
          <a:bodyPr/>
          <a:lstStyle/>
          <a:p>
            <a:fld id="{8FF3EA70-1D5E-4D27-BADD-1EB6FDA666F8}"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3118029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solidFill>
                  <a:schemeClr val="bg1"/>
                </a:solidFill>
                <a:latin typeface="Times New Roman" pitchFamily="18" charset="0"/>
                <a:cs typeface="Times New Roman" pitchFamily="18" charset="0"/>
              </a:rPr>
              <a:t>Creativity:</a:t>
            </a:r>
            <a:endParaRPr lang="en-US"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137160" indent="0">
              <a:buNone/>
            </a:pPr>
            <a:r>
              <a:rPr lang="en-US" dirty="0">
                <a:solidFill>
                  <a:schemeClr val="bg1"/>
                </a:solidFill>
                <a:latin typeface="Times New Roman" pitchFamily="18" charset="0"/>
                <a:cs typeface="Times New Roman" pitchFamily="18" charset="0"/>
              </a:rPr>
              <a:t>Creativity is an attribute of positive psychology. Creativity is a great means of cultivating positive psychological functioning. If you’re not feeling happy or fulfilled, it could be because you are not using your creativity. If you feel stagnant and stuck in life, this doesn’t feel good because it’s not natural. You’re not meant to stand still. Life’s nature is to proliferate and create. Creativity is key to a heightened level of happiness, fulfillment and self-actualization</a:t>
            </a:r>
            <a:r>
              <a:rPr lang="en-US" dirty="0">
                <a:solidFill>
                  <a:schemeClr val="bg1"/>
                </a:solidFill>
              </a:rPr>
              <a:t>.</a:t>
            </a:r>
          </a:p>
          <a:p>
            <a:endParaRPr lang="en-US" dirty="0">
              <a:solidFill>
                <a:schemeClr val="bg1"/>
              </a:solidFill>
            </a:endParaRPr>
          </a:p>
        </p:txBody>
      </p:sp>
      <p:sp>
        <p:nvSpPr>
          <p:cNvPr id="4" name="Date Placeholder 3"/>
          <p:cNvSpPr>
            <a:spLocks noGrp="1"/>
          </p:cNvSpPr>
          <p:nvPr>
            <p:ph type="dt" sz="half" idx="10"/>
          </p:nvPr>
        </p:nvSpPr>
        <p:spPr/>
        <p:txBody>
          <a:bodyPr/>
          <a:lstStyle/>
          <a:p>
            <a:fld id="{D70BB2DD-C38E-42AB-8E80-5419954DDA17}"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4177514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457200"/>
            <a:ext cx="6210300" cy="7955280"/>
          </a:xfrm>
        </p:spPr>
        <p:txBody>
          <a:bodyPr>
            <a:normAutofit/>
          </a:bodyPr>
          <a:lstStyle/>
          <a:p>
            <a:pPr marL="137160" indent="0">
              <a:buNone/>
            </a:pPr>
            <a:endParaRPr lang="en-US" dirty="0" smtClean="0">
              <a:latin typeface="Times New Roman" pitchFamily="18" charset="0"/>
              <a:cs typeface="Times New Roman" pitchFamily="18" charset="0"/>
            </a:endParaRPr>
          </a:p>
          <a:p>
            <a:pPr marL="137160" indent="0">
              <a:buNone/>
            </a:pPr>
            <a:endParaRPr lang="en-US" dirty="0">
              <a:latin typeface="Times New Roman" pitchFamily="18" charset="0"/>
              <a:cs typeface="Times New Roman" pitchFamily="18" charset="0"/>
            </a:endParaRPr>
          </a:p>
          <a:p>
            <a:pPr marL="137160" indent="0">
              <a:buNone/>
            </a:pPr>
            <a:endParaRPr lang="en-US" dirty="0" smtClean="0">
              <a:latin typeface="Times New Roman" pitchFamily="18" charset="0"/>
              <a:cs typeface="Times New Roman" pitchFamily="18" charset="0"/>
            </a:endParaRPr>
          </a:p>
          <a:p>
            <a:pPr marL="137160" indent="0">
              <a:buNone/>
            </a:pPr>
            <a:r>
              <a:rPr lang="en-US" dirty="0" smtClean="0">
                <a:solidFill>
                  <a:schemeClr val="bg1"/>
                </a:solidFill>
                <a:latin typeface="Times New Roman" pitchFamily="18" charset="0"/>
                <a:cs typeface="Times New Roman" pitchFamily="18" charset="0"/>
              </a:rPr>
              <a:t>We have pigeon holed ourselves into thinking creativity means drawing, art, music, writing. This can lead a lot of us to think we are not creative because we can’t paint or write a song. But perhaps scientists are creative in their experiments and exploration, so are computer programmers and accountants in the way they handle their work.</a:t>
            </a:r>
          </a:p>
          <a:p>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31AB878-51EF-411E-8F17-4A282550F36F}"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033697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37160" indent="0">
              <a:buNone/>
            </a:pPr>
            <a:r>
              <a:rPr lang="en-US" dirty="0">
                <a:solidFill>
                  <a:schemeClr val="bg1"/>
                </a:solidFill>
                <a:latin typeface="Times New Roman" pitchFamily="18" charset="0"/>
                <a:cs typeface="Times New Roman" pitchFamily="18" charset="0"/>
              </a:rPr>
              <a:t>As long as you are growing, making something original, putting out more than what you started with, you are creating. You’ll know whether or not you are creating in line with your soul’s path by how fulfilled, happy and inspired you feel afterwards.</a:t>
            </a:r>
          </a:p>
          <a:p>
            <a:endParaRPr lang="en-US" dirty="0">
              <a:solidFill>
                <a:schemeClr val="bg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D78E2E98-5F7A-4794-8D04-97735AFC4531}"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909789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37160" indent="0">
              <a:buNone/>
            </a:pPr>
            <a:r>
              <a:rPr lang="en-US" dirty="0">
                <a:solidFill>
                  <a:schemeClr val="bg1"/>
                </a:solidFill>
                <a:latin typeface="Times New Roman" pitchFamily="18" charset="0"/>
                <a:cs typeface="Times New Roman" pitchFamily="18" charset="0"/>
              </a:rPr>
              <a:t>Elisabeth Gilbert talks about how unused/ ignored creativity festers as unhappiness, stuck-ness and resentment. Some people ignore their creative intuition all their lives and suffer the deep pain of being unfulfilled. As they restrict the flow and movement of energy that creativity brings, it’s like they turn to rigid stone. You don’t want to be that person. You don’t have to be that person. Choose NOW to be creative! </a:t>
            </a:r>
          </a:p>
          <a:p>
            <a:pPr marL="137160" indent="0">
              <a:buNone/>
            </a:pPr>
            <a:endParaRPr lang="en-US" dirty="0"/>
          </a:p>
        </p:txBody>
      </p:sp>
      <p:sp>
        <p:nvSpPr>
          <p:cNvPr id="4" name="Date Placeholder 3"/>
          <p:cNvSpPr>
            <a:spLocks noGrp="1"/>
          </p:cNvSpPr>
          <p:nvPr>
            <p:ph type="dt" sz="half" idx="10"/>
          </p:nvPr>
        </p:nvSpPr>
        <p:spPr/>
        <p:txBody>
          <a:bodyPr/>
          <a:lstStyle/>
          <a:p>
            <a:fld id="{944A8FDD-3688-4B02-87B9-71AB6172EDD2}"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593765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200" dirty="0" smtClean="0">
                <a:effectLst/>
                <a:latin typeface="Times New Roman" pitchFamily="18" charset="0"/>
                <a:cs typeface="Times New Roman" pitchFamily="18" charset="0"/>
              </a:rPr>
              <a:t/>
            </a:r>
            <a:br>
              <a:rPr lang="en-US" sz="3200" dirty="0" smtClean="0">
                <a:effectLst/>
                <a:latin typeface="Times New Roman" pitchFamily="18" charset="0"/>
                <a:cs typeface="Times New Roman" pitchFamily="18" charset="0"/>
              </a:rPr>
            </a:br>
            <a:r>
              <a:rPr lang="en-US" sz="3200" dirty="0" smtClean="0">
                <a:solidFill>
                  <a:schemeClr val="bg1"/>
                </a:solidFill>
                <a:effectLst/>
                <a:latin typeface="Times New Roman" pitchFamily="18" charset="0"/>
                <a:cs typeface="Times New Roman" pitchFamily="18" charset="0"/>
              </a:rPr>
              <a:t>CURIOSITY</a:t>
            </a:r>
            <a:r>
              <a:rPr lang="en-US" sz="3200" dirty="0">
                <a:solidFill>
                  <a:schemeClr val="bg1"/>
                </a:solidFill>
                <a:effectLst/>
                <a:latin typeface="Times New Roman" pitchFamily="18" charset="0"/>
                <a:cs typeface="Times New Roman" pitchFamily="18" charset="0"/>
              </a:rPr>
              <a:t>: </a:t>
            </a:r>
            <a:r>
              <a:rPr lang="en-US" sz="2800" dirty="0">
                <a:solidFill>
                  <a:schemeClr val="bg1"/>
                </a:solidFill>
                <a:effectLst/>
                <a:latin typeface="Times New Roman" pitchFamily="18" charset="0"/>
                <a:cs typeface="Times New Roman" pitchFamily="18" charset="0"/>
              </a:rPr>
              <a:t>Interest, </a:t>
            </a:r>
            <a:r>
              <a:rPr lang="en-US" sz="2800" dirty="0" smtClean="0">
                <a:solidFill>
                  <a:schemeClr val="bg1"/>
                </a:solidFill>
                <a:effectLst/>
                <a:latin typeface="Times New Roman" pitchFamily="18" charset="0"/>
                <a:cs typeface="Times New Roman" pitchFamily="18" charset="0"/>
              </a:rPr>
              <a:t>Novelty-seeking, Openness </a:t>
            </a:r>
            <a:r>
              <a:rPr lang="en-US" sz="2800" dirty="0">
                <a:solidFill>
                  <a:schemeClr val="bg1"/>
                </a:solidFill>
                <a:effectLst/>
                <a:latin typeface="Times New Roman" pitchFamily="18" charset="0"/>
                <a:cs typeface="Times New Roman" pitchFamily="18" charset="0"/>
              </a:rPr>
              <a:t>to New Experiences</a:t>
            </a:r>
            <a:r>
              <a:rPr lang="en-US" sz="3200" dirty="0">
                <a:solidFill>
                  <a:schemeClr val="bg1"/>
                </a:solidFill>
                <a:effectLst/>
                <a:latin typeface="Times New Roman" pitchFamily="18" charset="0"/>
                <a:cs typeface="Times New Roman" pitchFamily="18" charset="0"/>
              </a:rPr>
              <a:t>.</a:t>
            </a:r>
            <a:br>
              <a:rPr lang="en-US" sz="3200" dirty="0">
                <a:solidFill>
                  <a:schemeClr val="bg1"/>
                </a:solidFill>
                <a:effectLst/>
                <a:latin typeface="Times New Roman" pitchFamily="18" charset="0"/>
                <a:cs typeface="Times New Roman" pitchFamily="18" charset="0"/>
              </a:rPr>
            </a:br>
            <a:endParaRPr lang="en-US" sz="3200"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137160" indent="0">
              <a:buNone/>
            </a:pPr>
            <a:r>
              <a:rPr lang="en-US" dirty="0">
                <a:solidFill>
                  <a:schemeClr val="bg1"/>
                </a:solidFill>
                <a:latin typeface="Times New Roman" pitchFamily="18" charset="0"/>
                <a:cs typeface="Times New Roman" pitchFamily="18" charset="0"/>
              </a:rPr>
              <a:t>Curiosity is defined as: “taking an interest in ongoing experience for its own sake; finding subjects and topics fascinating; exploring and discovering”.</a:t>
            </a:r>
          </a:p>
          <a:p>
            <a:pPr marL="137160" indent="0">
              <a:buNone/>
            </a:pPr>
            <a:endParaRPr lang="en-US" dirty="0" smtClean="0">
              <a:solidFill>
                <a:schemeClr val="bg1"/>
              </a:solidFill>
              <a:latin typeface="Times New Roman" pitchFamily="18" charset="0"/>
              <a:cs typeface="Times New Roman" pitchFamily="18" charset="0"/>
            </a:endParaRPr>
          </a:p>
          <a:p>
            <a:pPr marL="137160" indent="0">
              <a:buNone/>
            </a:pPr>
            <a:r>
              <a:rPr lang="en-US" dirty="0" smtClean="0">
                <a:solidFill>
                  <a:schemeClr val="bg1"/>
                </a:solidFill>
                <a:latin typeface="Times New Roman" pitchFamily="18" charset="0"/>
                <a:cs typeface="Times New Roman" pitchFamily="18" charset="0"/>
              </a:rPr>
              <a:t>One </a:t>
            </a:r>
            <a:r>
              <a:rPr lang="en-US" dirty="0">
                <a:solidFill>
                  <a:schemeClr val="bg1"/>
                </a:solidFill>
                <a:latin typeface="Times New Roman" pitchFamily="18" charset="0"/>
                <a:cs typeface="Times New Roman" pitchFamily="18" charset="0"/>
              </a:rPr>
              <a:t>study shows that curiosity is one of the components for life-success in that it allows us to view challenge and novelty as an opportunity for growth. For example, searching for the meaning of things can promote a sense of direction and purpose in life.</a:t>
            </a:r>
          </a:p>
          <a:p>
            <a:endParaRPr lang="en-US" dirty="0">
              <a:solidFill>
                <a:schemeClr val="bg1"/>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146BFA15-8679-4C89-BA48-2FAA303604A4}"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6529756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304800"/>
            <a:ext cx="6210300" cy="8107680"/>
          </a:xfrm>
        </p:spPr>
        <p:txBody>
          <a:bodyPr>
            <a:normAutofit/>
          </a:bodyPr>
          <a:lstStyle/>
          <a:p>
            <a:pPr marL="137160" indent="0">
              <a:buNone/>
            </a:pPr>
            <a:endParaRPr lang="en-US" dirty="0" smtClean="0">
              <a:latin typeface="Times New Roman" pitchFamily="18" charset="0"/>
              <a:cs typeface="Times New Roman" pitchFamily="18" charset="0"/>
            </a:endParaRPr>
          </a:p>
          <a:p>
            <a:pPr marL="137160" indent="0">
              <a:buNone/>
            </a:pPr>
            <a:r>
              <a:rPr lang="en-US" dirty="0" smtClean="0">
                <a:solidFill>
                  <a:schemeClr val="bg1"/>
                </a:solidFill>
                <a:latin typeface="Times New Roman" pitchFamily="18" charset="0"/>
                <a:cs typeface="Times New Roman" pitchFamily="18" charset="0"/>
              </a:rPr>
              <a:t>Furthermore</a:t>
            </a:r>
            <a:r>
              <a:rPr lang="en-US" dirty="0">
                <a:solidFill>
                  <a:schemeClr val="bg1"/>
                </a:solidFill>
                <a:latin typeface="Times New Roman" pitchFamily="18" charset="0"/>
                <a:cs typeface="Times New Roman" pitchFamily="18" charset="0"/>
              </a:rPr>
              <a:t>, in social contexts, people with high degrees of curiosity are “more responsive, infuse more novel twists of excitement [into] interactions, and are more likely to seek, capitalize, and build on interaction.</a:t>
            </a:r>
          </a:p>
          <a:p>
            <a:pPr marL="137160" indent="0">
              <a:buNone/>
            </a:pPr>
            <a:endParaRPr lang="en-US" dirty="0" smtClean="0">
              <a:solidFill>
                <a:schemeClr val="bg1"/>
              </a:solidFill>
              <a:latin typeface="Times New Roman" pitchFamily="18" charset="0"/>
              <a:cs typeface="Times New Roman" pitchFamily="18" charset="0"/>
            </a:endParaRPr>
          </a:p>
          <a:p>
            <a:pPr marL="137160" indent="0">
              <a:buNone/>
            </a:pPr>
            <a:r>
              <a:rPr lang="en-US" dirty="0" smtClean="0">
                <a:solidFill>
                  <a:schemeClr val="bg1"/>
                </a:solidFill>
                <a:latin typeface="Times New Roman" pitchFamily="18" charset="0"/>
                <a:cs typeface="Times New Roman" pitchFamily="18" charset="0"/>
              </a:rPr>
              <a:t>Perhaps </a:t>
            </a:r>
            <a:r>
              <a:rPr lang="en-US" dirty="0">
                <a:solidFill>
                  <a:schemeClr val="bg1"/>
                </a:solidFill>
                <a:latin typeface="Times New Roman" pitchFamily="18" charset="0"/>
                <a:cs typeface="Times New Roman" pitchFamily="18" charset="0"/>
              </a:rPr>
              <a:t>this is the strength that we all have at a young age. Children seemingly never get bored of repeatedly asking the question “why?” While the adults around them often tire of answering, they may not realize that this tendency to explore is a strength that ought to be encouraged. </a:t>
            </a:r>
          </a:p>
          <a:p>
            <a:endParaRPr lang="en-US" dirty="0"/>
          </a:p>
        </p:txBody>
      </p:sp>
      <p:sp>
        <p:nvSpPr>
          <p:cNvPr id="4" name="Date Placeholder 3"/>
          <p:cNvSpPr>
            <a:spLocks noGrp="1"/>
          </p:cNvSpPr>
          <p:nvPr>
            <p:ph type="dt" sz="half" idx="10"/>
          </p:nvPr>
        </p:nvSpPr>
        <p:spPr/>
        <p:txBody>
          <a:bodyPr/>
          <a:lstStyle/>
          <a:p>
            <a:fld id="{69672A90-B80E-44D8-911F-5CA3F54AB2AD}"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4452958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33</TotalTime>
  <Words>905</Words>
  <Application>Microsoft Office PowerPoint</Application>
  <PresentationFormat>On-screen Show (4:3)</PresentationFormat>
  <Paragraphs>66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       INTRODUCTION TO POSITIVE PSYCHOLOGY AND UNDERSTANDING OF POSITIVE TRAITS </vt:lpstr>
      <vt:lpstr>Positive Psychology: </vt:lpstr>
      <vt:lpstr>PowerPoint Presentation</vt:lpstr>
      <vt:lpstr>Creativity:</vt:lpstr>
      <vt:lpstr>PowerPoint Presentation</vt:lpstr>
      <vt:lpstr>PowerPoint Presentation</vt:lpstr>
      <vt:lpstr>PowerPoint Presentation</vt:lpstr>
      <vt:lpstr> CURIOSITY: Interest, Novelty-seeking, Openness to New Experiences. </vt:lpstr>
      <vt:lpstr>PowerPoint Presentation</vt:lpstr>
      <vt:lpstr>INTEGRITY:</vt:lpstr>
      <vt:lpstr>Benefits of Integrity: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INTRODUCTION TO POSITIVE PSYCHOLOGY AND UNDERSTANDING OF POSITIVE TRAITS </dc:title>
  <dc:creator>Rameez bhi</dc:creator>
  <cp:lastModifiedBy>Windows User</cp:lastModifiedBy>
  <cp:revision>17</cp:revision>
  <dcterms:created xsi:type="dcterms:W3CDTF">2006-08-16T00:00:00Z</dcterms:created>
  <dcterms:modified xsi:type="dcterms:W3CDTF">2020-04-01T18:13:35Z</dcterms:modified>
</cp:coreProperties>
</file>